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3447" autoAdjust="0"/>
  </p:normalViewPr>
  <p:slideViewPr>
    <p:cSldViewPr snapToGrid="0" snapToObjects="1">
      <p:cViewPr varScale="1">
        <p:scale>
          <a:sx n="59" d="100"/>
          <a:sy n="59" d="100"/>
        </p:scale>
        <p:origin x="1136"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42557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009288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1abhijitdas1/IBMDataScience/blob/61c43b7231f5ca0c74a54ad678b1c5acc75d74a5/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1abhijitdas1/IBMDataScience/blob/61c43b7231f5ca0c74a54ad678b1c5acc75d74a5/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1abhijitdas1/IBMDataScience/blob/61c43b7231f5ca0c74a54ad678b1c5acc75d74a5/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1abhijitdas1/IBMDataScience/blob/61c43b7231f5ca0c74a54ad678b1c5acc75d74a5/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1abhijitdas1/IBMDataScience/blob/61c43b7231f5ca0c74a54ad678b1c5acc75d74a5/Build%20an%20Interactive%20Dashboard%20with%20Ploty%20Dash.tx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1abhijitdas1/IBMDataScience/blob/61c43b7231f5ca0c74a54ad678b1c5acc75d74a5/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1abhijitdas1/IBMDataScience/tree/main"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1abhijitdas1/IBMDataScience/blob/61c43b7231f5ca0c74a54ad678b1c5acc75d74a5/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1abhijitdas1/IBMDataScience/blob/61c43b7231f5ca0c74a54ad678b1c5acc75d74a5/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ABHIJIT DAS</a:t>
            </a:r>
          </a:p>
          <a:p>
            <a:r>
              <a:rPr lang="en-US" dirty="0">
                <a:solidFill>
                  <a:schemeClr val="bg2"/>
                </a:solidFill>
                <a:latin typeface="Abadi"/>
                <a:ea typeface="SF Pro" pitchFamily="2" charset="0"/>
                <a:cs typeface="SF Pro" pitchFamily="2" charset="0"/>
              </a:rPr>
              <a:t>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ctangle 3">
            <a:extLst>
              <a:ext uri="{FF2B5EF4-FFF2-40B4-BE49-F238E27FC236}">
                <a16:creationId xmlns:a16="http://schemas.microsoft.com/office/drawing/2014/main" id="{84C25EA6-49F1-C56B-CAB0-5078A9760A74}"/>
              </a:ext>
            </a:extLst>
          </p:cNvPr>
          <p:cNvSpPr>
            <a:spLocks noChangeArrowheads="1"/>
          </p:cNvSpPr>
          <p:nvPr/>
        </p:nvSpPr>
        <p:spPr bwMode="auto">
          <a:xfrm>
            <a:off x="448173" y="1617210"/>
            <a:ext cx="11264855"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In this, we will perform some Exploratory Data Analysis (EDA) to find some patterns in the data and determine what would be the label for training supervised models.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We will mainly convert those outcomes into Training Labels with 1 means the booster successfully landed 0 means it was unsuccessful.</a:t>
            </a:r>
          </a:p>
        </p:txBody>
      </p:sp>
      <p:sp>
        <p:nvSpPr>
          <p:cNvPr id="9" name="TextBox 8">
            <a:extLst>
              <a:ext uri="{FF2B5EF4-FFF2-40B4-BE49-F238E27FC236}">
                <a16:creationId xmlns:a16="http://schemas.microsoft.com/office/drawing/2014/main" id="{2BB8C71A-91A5-6D0D-F136-1D313DA8671D}"/>
              </a:ext>
            </a:extLst>
          </p:cNvPr>
          <p:cNvSpPr txBox="1"/>
          <p:nvPr/>
        </p:nvSpPr>
        <p:spPr>
          <a:xfrm>
            <a:off x="3048000" y="5503881"/>
            <a:ext cx="6096000" cy="1200329"/>
          </a:xfrm>
          <a:prstGeom prst="rect">
            <a:avLst/>
          </a:prstGeom>
          <a:noFill/>
        </p:spPr>
        <p:txBody>
          <a:bodyPr wrap="square">
            <a:spAutoFit/>
          </a:bodyPr>
          <a:lstStyle/>
          <a:p>
            <a:r>
              <a:rPr lang="en-US" b="1" dirty="0">
                <a:solidFill>
                  <a:srgbClr val="0563C1"/>
                </a:solidFill>
                <a:hlinkClick r:id="rId3">
                  <a:extLst>
                    <a:ext uri="{A12FA001-AC4F-418D-AE19-62706E023703}">
                      <ahyp:hlinkClr xmlns:ahyp="http://schemas.microsoft.com/office/drawing/2018/hyperlinkcolor" val="tx"/>
                    </a:ext>
                  </a:extLst>
                </a:hlinkClick>
              </a:rPr>
              <a:t>https://github.com/1abhijitdas1/IBMDataScience/blob/61c43b7231f5ca0c74a54ad678b1c5acc75d74a5/labs-jupyter-spacex-Data%20wrangling.</a:t>
            </a:r>
            <a:r>
              <a:rPr lang="en-US" b="1" dirty="0">
                <a:solidFill>
                  <a:srgbClr val="0948CB"/>
                </a:solidFill>
                <a:hlinkClick r:id="rId3">
                  <a:extLst>
                    <a:ext uri="{A12FA001-AC4F-418D-AE19-62706E023703}">
                      <ahyp:hlinkClr xmlns:ahyp="http://schemas.microsoft.com/office/drawing/2018/hyperlinkcolor" val="tx"/>
                    </a:ext>
                  </a:extLst>
                </a:hlinkClick>
              </a:rPr>
              <a:t>ipynb</a:t>
            </a:r>
            <a:endParaRPr lang="en-US" b="1" dirty="0">
              <a:solidFill>
                <a:srgbClr val="0948CB"/>
              </a:solidFill>
            </a:endParaRPr>
          </a:p>
          <a:p>
            <a:endParaRPr lang="en-US" dirty="0"/>
          </a:p>
        </p:txBody>
      </p:sp>
      <p:cxnSp>
        <p:nvCxnSpPr>
          <p:cNvPr id="13" name="Straight Arrow Connector 12">
            <a:extLst>
              <a:ext uri="{FF2B5EF4-FFF2-40B4-BE49-F238E27FC236}">
                <a16:creationId xmlns:a16="http://schemas.microsoft.com/office/drawing/2014/main" id="{9D9AEDC7-D12D-4309-EB84-652FB6D67501}"/>
              </a:ext>
            </a:extLst>
          </p:cNvPr>
          <p:cNvCxnSpPr/>
          <p:nvPr/>
        </p:nvCxnSpPr>
        <p:spPr>
          <a:xfrm>
            <a:off x="1730829" y="5310529"/>
            <a:ext cx="1317171" cy="715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6350"/>
            <a:ext cx="11019219" cy="4890861"/>
          </a:xfrm>
          <a:prstGeom prst="rect">
            <a:avLst/>
          </a:prstGeom>
        </p:spPr>
        <p:txBody>
          <a:bodyPr lIns="91440" tIns="45720" rIns="91440" bIns="45720" anchor="t"/>
          <a:lstStyle/>
          <a:p>
            <a:pPr algn="just">
              <a:buFont typeface="Wingdings" panose="05000000000000000000" pitchFamily="2" charset="2"/>
              <a:buChar char="v"/>
            </a:pPr>
            <a:r>
              <a:rPr lang="en-US" sz="2400" b="1" dirty="0"/>
              <a:t>Visualize the relationship between Flight Number and Launch Site</a:t>
            </a:r>
          </a:p>
          <a:p>
            <a:pPr algn="just">
              <a:buFont typeface="Wingdings" panose="05000000000000000000" pitchFamily="2" charset="2"/>
              <a:buChar char="v"/>
            </a:pPr>
            <a:r>
              <a:rPr lang="en-US" sz="2400" b="1" dirty="0"/>
              <a:t>Visualize the relationship between Payload Mass and Launch Site</a:t>
            </a:r>
          </a:p>
          <a:p>
            <a:pPr algn="just">
              <a:buFont typeface="Wingdings" panose="05000000000000000000" pitchFamily="2" charset="2"/>
              <a:buChar char="v"/>
            </a:pPr>
            <a:r>
              <a:rPr lang="en-US" sz="2400" b="1" dirty="0"/>
              <a:t>Visualize the relationship between success rate of each orbit type</a:t>
            </a:r>
          </a:p>
          <a:p>
            <a:pPr algn="just">
              <a:buFont typeface="Wingdings" panose="05000000000000000000" pitchFamily="2" charset="2"/>
              <a:buChar char="v"/>
            </a:pPr>
            <a:r>
              <a:rPr lang="en-US" sz="2400" b="1" dirty="0"/>
              <a:t>Visualize the relationship between Flight Number and Orbit type</a:t>
            </a:r>
          </a:p>
          <a:p>
            <a:pPr algn="just">
              <a:buFont typeface="Wingdings" panose="05000000000000000000" pitchFamily="2" charset="2"/>
              <a:buChar char="v"/>
            </a:pPr>
            <a:r>
              <a:rPr lang="en-US" sz="2400" b="1" dirty="0"/>
              <a:t>Visualize the relationship between Payload Mass and Orbit type</a:t>
            </a:r>
          </a:p>
          <a:p>
            <a:pPr algn="just">
              <a:buFont typeface="Wingdings" panose="05000000000000000000" pitchFamily="2" charset="2"/>
              <a:buChar char="v"/>
            </a:pPr>
            <a:r>
              <a:rPr lang="en-US" sz="2400" b="1" dirty="0"/>
              <a:t>Visualize the launch success yearly trend</a:t>
            </a:r>
          </a:p>
          <a:p>
            <a:pPr algn="just">
              <a:buFont typeface="Wingdings" panose="05000000000000000000" pitchFamily="2" charset="2"/>
              <a:buChar char="v"/>
            </a:pPr>
            <a:r>
              <a:rPr lang="en-US" sz="2400" b="1" dirty="0"/>
              <a:t>Create dummy variables to categorical columns</a:t>
            </a:r>
          </a:p>
          <a:p>
            <a:pPr marL="0" indent="0">
              <a:buNone/>
            </a:pPr>
            <a:endParaRPr lang="en-US" b="1" i="0" dirty="0">
              <a:effectLst/>
              <a:highlight>
                <a:srgbClr val="FFFFFF"/>
              </a:highlight>
              <a:latin typeface="system-u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Box 7">
            <a:extLst>
              <a:ext uri="{FF2B5EF4-FFF2-40B4-BE49-F238E27FC236}">
                <a16:creationId xmlns:a16="http://schemas.microsoft.com/office/drawing/2014/main" id="{0160C732-A642-8C5B-3485-AB1F35DFA93E}"/>
              </a:ext>
            </a:extLst>
          </p:cNvPr>
          <p:cNvSpPr txBox="1"/>
          <p:nvPr/>
        </p:nvSpPr>
        <p:spPr>
          <a:xfrm>
            <a:off x="3646715" y="4998484"/>
            <a:ext cx="6096000" cy="923330"/>
          </a:xfrm>
          <a:prstGeom prst="rect">
            <a:avLst/>
          </a:prstGeom>
          <a:noFill/>
        </p:spPr>
        <p:txBody>
          <a:bodyPr wrap="square">
            <a:spAutoFit/>
          </a:bodyPr>
          <a:lstStyle/>
          <a:p>
            <a:r>
              <a:rPr lang="en-US" b="1" dirty="0">
                <a:hlinkClick r:id="rId3"/>
              </a:rPr>
              <a:t>https://github.com/1abhijitdas1/IBMDataScience/blob/61c43b7231f5ca0c74a54ad678b1c5acc75d74a5/edadataviz.ipynb</a:t>
            </a:r>
            <a:endParaRPr lang="en-US" b="1" dirty="0"/>
          </a:p>
          <a:p>
            <a:endParaRPr lang="en-US" dirty="0"/>
          </a:p>
        </p:txBody>
      </p:sp>
      <p:cxnSp>
        <p:nvCxnSpPr>
          <p:cNvPr id="10" name="Straight Arrow Connector 9">
            <a:extLst>
              <a:ext uri="{FF2B5EF4-FFF2-40B4-BE49-F238E27FC236}">
                <a16:creationId xmlns:a16="http://schemas.microsoft.com/office/drawing/2014/main" id="{656CD1E7-D88A-CFD4-7BFB-A77ECFF625F9}"/>
              </a:ext>
            </a:extLst>
          </p:cNvPr>
          <p:cNvCxnSpPr/>
          <p:nvPr/>
        </p:nvCxnSpPr>
        <p:spPr>
          <a:xfrm>
            <a:off x="2220686" y="4669971"/>
            <a:ext cx="1426029" cy="674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endParaRPr lang="en-US" dirty="0"/>
          </a:p>
          <a:p>
            <a:endParaRPr lang="en-US" dirty="0"/>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25A04671-ACF0-1343-1732-286E20C87CEE}"/>
              </a:ext>
            </a:extLst>
          </p:cNvPr>
          <p:cNvSpPr txBox="1"/>
          <p:nvPr/>
        </p:nvSpPr>
        <p:spPr>
          <a:xfrm>
            <a:off x="770010" y="1568484"/>
            <a:ext cx="9146875" cy="923330"/>
          </a:xfrm>
          <a:prstGeom prst="rect">
            <a:avLst/>
          </a:prstGeom>
          <a:noFill/>
        </p:spPr>
        <p:txBody>
          <a:bodyPr wrap="square">
            <a:spAutoFit/>
          </a:bodyPr>
          <a:lstStyle/>
          <a:p>
            <a:pPr algn="l">
              <a:buFont typeface="+mj-lt"/>
              <a:buAutoNum type="arabicPeriod"/>
            </a:pPr>
            <a:r>
              <a:rPr lang="en-US" b="1" dirty="0"/>
              <a:t>Understand the </a:t>
            </a:r>
            <a:r>
              <a:rPr lang="en-US" b="1" dirty="0" err="1"/>
              <a:t>Spacex</a:t>
            </a:r>
            <a:r>
              <a:rPr lang="en-US" b="1" dirty="0"/>
              <a:t> </a:t>
            </a:r>
            <a:r>
              <a:rPr lang="en-US" b="1" dirty="0" err="1"/>
              <a:t>DataSet</a:t>
            </a:r>
            <a:endParaRPr lang="en-US" b="1" dirty="0"/>
          </a:p>
          <a:p>
            <a:pPr algn="l">
              <a:buFont typeface="+mj-lt"/>
              <a:buAutoNum type="arabicPeriod"/>
            </a:pPr>
            <a:r>
              <a:rPr lang="en-US" b="1" dirty="0"/>
              <a:t>Load the dataset into the corresponding table in a SQL Lite database</a:t>
            </a:r>
          </a:p>
          <a:p>
            <a:pPr algn="l">
              <a:buFont typeface="+mj-lt"/>
              <a:buAutoNum type="arabicPeriod"/>
            </a:pPr>
            <a:r>
              <a:rPr lang="en-US" b="1" dirty="0"/>
              <a:t>Use SQL Magic in Notebook</a:t>
            </a:r>
          </a:p>
        </p:txBody>
      </p:sp>
      <p:sp>
        <p:nvSpPr>
          <p:cNvPr id="8" name="TextBox 7">
            <a:extLst>
              <a:ext uri="{FF2B5EF4-FFF2-40B4-BE49-F238E27FC236}">
                <a16:creationId xmlns:a16="http://schemas.microsoft.com/office/drawing/2014/main" id="{B5E21EE2-181D-0FC7-F891-73DABABC07E9}"/>
              </a:ext>
            </a:extLst>
          </p:cNvPr>
          <p:cNvSpPr txBox="1"/>
          <p:nvPr/>
        </p:nvSpPr>
        <p:spPr>
          <a:xfrm>
            <a:off x="3135086" y="3471715"/>
            <a:ext cx="6096000" cy="1200329"/>
          </a:xfrm>
          <a:prstGeom prst="rect">
            <a:avLst/>
          </a:prstGeom>
          <a:noFill/>
        </p:spPr>
        <p:txBody>
          <a:bodyPr wrap="square">
            <a:spAutoFit/>
          </a:bodyPr>
          <a:lstStyle/>
          <a:p>
            <a:r>
              <a:rPr lang="en-US" b="1" dirty="0">
                <a:hlinkClick r:id="rId3"/>
              </a:rPr>
              <a:t>https://github.com/1abhijitdas1/IBMDataScience/blob/61c43b7231f5ca0c74a54ad678b1c5acc75d74a5/jupyter-labs-eda-sql-coursera_sqllite.ipynb</a:t>
            </a:r>
            <a:endParaRPr lang="en-US" b="1" dirty="0"/>
          </a:p>
          <a:p>
            <a:endParaRPr lang="en-US" dirty="0"/>
          </a:p>
        </p:txBody>
      </p:sp>
      <p:cxnSp>
        <p:nvCxnSpPr>
          <p:cNvPr id="10" name="Straight Arrow Connector 9">
            <a:extLst>
              <a:ext uri="{FF2B5EF4-FFF2-40B4-BE49-F238E27FC236}">
                <a16:creationId xmlns:a16="http://schemas.microsoft.com/office/drawing/2014/main" id="{25ED897A-9DBA-1832-0565-3283DF6C06AE}"/>
              </a:ext>
            </a:extLst>
          </p:cNvPr>
          <p:cNvCxnSpPr/>
          <p:nvPr/>
        </p:nvCxnSpPr>
        <p:spPr>
          <a:xfrm>
            <a:off x="2133600" y="2656114"/>
            <a:ext cx="1687286" cy="772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1">
            <a:extLst>
              <a:ext uri="{FF2B5EF4-FFF2-40B4-BE49-F238E27FC236}">
                <a16:creationId xmlns:a16="http://schemas.microsoft.com/office/drawing/2014/main" id="{993C080E-BDF6-69D5-DE52-C4FF41FA32F7}"/>
              </a:ext>
            </a:extLst>
          </p:cNvPr>
          <p:cNvSpPr>
            <a:spLocks noChangeArrowheads="1"/>
          </p:cNvSpPr>
          <p:nvPr/>
        </p:nvSpPr>
        <p:spPr bwMode="auto">
          <a:xfrm>
            <a:off x="770011" y="1661360"/>
            <a:ext cx="10515600"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b="1" dirty="0"/>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 In exploratory data analysis labs, we have visualized the SpaceX launch dataset using matplotlib and seaborn and discovered some preliminary correlations between the launch site and success rates. Here, we will be performing more interactive visual analytics using Folium.</a:t>
            </a:r>
          </a:p>
        </p:txBody>
      </p:sp>
      <p:sp>
        <p:nvSpPr>
          <p:cNvPr id="7" name="TextBox 6">
            <a:extLst>
              <a:ext uri="{FF2B5EF4-FFF2-40B4-BE49-F238E27FC236}">
                <a16:creationId xmlns:a16="http://schemas.microsoft.com/office/drawing/2014/main" id="{EB500B2B-9C6A-4B8A-3482-957245CBCDAF}"/>
              </a:ext>
            </a:extLst>
          </p:cNvPr>
          <p:cNvSpPr txBox="1"/>
          <p:nvPr/>
        </p:nvSpPr>
        <p:spPr>
          <a:xfrm>
            <a:off x="3260803" y="4704197"/>
            <a:ext cx="6094140" cy="1200329"/>
          </a:xfrm>
          <a:prstGeom prst="rect">
            <a:avLst/>
          </a:prstGeom>
          <a:noFill/>
        </p:spPr>
        <p:txBody>
          <a:bodyPr wrap="square">
            <a:spAutoFit/>
          </a:bodyPr>
          <a:lstStyle/>
          <a:p>
            <a:r>
              <a:rPr lang="en-US" b="1" dirty="0">
                <a:solidFill>
                  <a:srgbClr val="0948CB"/>
                </a:solidFill>
                <a:hlinkClick r:id="rId3"/>
              </a:rPr>
              <a:t>https://github.com/1abhijitdas1/IBMDataScience/blob/61c43b7231f5ca0c74a54ad678b1c5acc75d74a5/lab_jupyter_launch_site_location.ipynb</a:t>
            </a:r>
            <a:endParaRPr lang="en-US" b="1" dirty="0">
              <a:solidFill>
                <a:srgbClr val="0948CB"/>
              </a:solidFill>
            </a:endParaRPr>
          </a:p>
          <a:p>
            <a:endParaRPr lang="en-US" b="1" dirty="0">
              <a:solidFill>
                <a:srgbClr val="0948CB"/>
              </a:solidFill>
            </a:endParaRPr>
          </a:p>
        </p:txBody>
      </p:sp>
      <p:cxnSp>
        <p:nvCxnSpPr>
          <p:cNvPr id="9" name="Straight Arrow Connector 8">
            <a:extLst>
              <a:ext uri="{FF2B5EF4-FFF2-40B4-BE49-F238E27FC236}">
                <a16:creationId xmlns:a16="http://schemas.microsoft.com/office/drawing/2014/main" id="{F3932EA5-D126-CA9A-8F60-1D32EC3A4D45}"/>
              </a:ext>
            </a:extLst>
          </p:cNvPr>
          <p:cNvCxnSpPr/>
          <p:nvPr/>
        </p:nvCxnSpPr>
        <p:spPr>
          <a:xfrm>
            <a:off x="2252546" y="3992137"/>
            <a:ext cx="1092820" cy="712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Box 5">
            <a:extLst>
              <a:ext uri="{FF2B5EF4-FFF2-40B4-BE49-F238E27FC236}">
                <a16:creationId xmlns:a16="http://schemas.microsoft.com/office/drawing/2014/main" id="{285F5C4E-9903-4865-7FA4-00648F0B1888}"/>
              </a:ext>
            </a:extLst>
          </p:cNvPr>
          <p:cNvSpPr txBox="1"/>
          <p:nvPr/>
        </p:nvSpPr>
        <p:spPr>
          <a:xfrm>
            <a:off x="872583" y="1525310"/>
            <a:ext cx="6487222" cy="1754326"/>
          </a:xfrm>
          <a:prstGeom prst="rect">
            <a:avLst/>
          </a:prstGeom>
          <a:noFill/>
        </p:spPr>
        <p:txBody>
          <a:bodyPr wrap="square">
            <a:spAutoFit/>
          </a:bodyPr>
          <a:lstStyle/>
          <a:p>
            <a:pPr algn="l">
              <a:buFont typeface="Arial" panose="020B0604020202020204" pitchFamily="34" charset="0"/>
              <a:buChar char="•"/>
            </a:pPr>
            <a:r>
              <a:rPr lang="en-US" b="1" dirty="0"/>
              <a:t>Build an interactive dashboard that contains pie charts and scatter plots to analyze data with the Plotly Dash Python library.</a:t>
            </a:r>
          </a:p>
          <a:p>
            <a:pPr algn="l">
              <a:buFont typeface="Arial" panose="020B0604020202020204" pitchFamily="34" charset="0"/>
              <a:buChar char="•"/>
            </a:pPr>
            <a:endParaRPr lang="en-US" b="1" dirty="0"/>
          </a:p>
          <a:p>
            <a:pPr>
              <a:buFont typeface="Arial" panose="020B0604020202020204" pitchFamily="34" charset="0"/>
              <a:buChar char="•"/>
            </a:pPr>
            <a:r>
              <a:rPr lang="en-US" b="1" dirty="0"/>
              <a:t>Build a dashboard to analyze launch records interactively with Plotly Dash.</a:t>
            </a:r>
          </a:p>
          <a:p>
            <a:pPr algn="l">
              <a:buFont typeface="Arial" panose="020B0604020202020204" pitchFamily="34" charset="0"/>
              <a:buChar char="•"/>
            </a:pPr>
            <a:endParaRPr lang="en-US" b="0" i="0" dirty="0">
              <a:solidFill>
                <a:srgbClr val="333333"/>
              </a:solidFill>
              <a:effectLst/>
              <a:highlight>
                <a:srgbClr val="FFFFFF"/>
              </a:highlight>
              <a:latin typeface="Source Sans Pro" panose="020B0503030403020204" pitchFamily="34" charset="0"/>
            </a:endParaRPr>
          </a:p>
        </p:txBody>
      </p:sp>
      <p:sp>
        <p:nvSpPr>
          <p:cNvPr id="8" name="TextBox 7">
            <a:extLst>
              <a:ext uri="{FF2B5EF4-FFF2-40B4-BE49-F238E27FC236}">
                <a16:creationId xmlns:a16="http://schemas.microsoft.com/office/drawing/2014/main" id="{B6B20AA0-EE8E-CD97-EEDF-BE03F03F238E}"/>
              </a:ext>
            </a:extLst>
          </p:cNvPr>
          <p:cNvSpPr txBox="1"/>
          <p:nvPr/>
        </p:nvSpPr>
        <p:spPr>
          <a:xfrm>
            <a:off x="2980741" y="3891776"/>
            <a:ext cx="6094140" cy="1200329"/>
          </a:xfrm>
          <a:prstGeom prst="rect">
            <a:avLst/>
          </a:prstGeom>
          <a:noFill/>
        </p:spPr>
        <p:txBody>
          <a:bodyPr wrap="square">
            <a:spAutoFit/>
          </a:bodyPr>
          <a:lstStyle/>
          <a:p>
            <a:r>
              <a:rPr lang="en-US" b="1" dirty="0">
                <a:solidFill>
                  <a:srgbClr val="0563C1"/>
                </a:solidFill>
                <a:hlinkClick r:id="rId3">
                  <a:extLst>
                    <a:ext uri="{A12FA001-AC4F-418D-AE19-62706E023703}">
                      <ahyp:hlinkClr xmlns:ahyp="http://schemas.microsoft.com/office/drawing/2018/hyperlinkcolor" val="tx"/>
                    </a:ext>
                  </a:extLst>
                </a:hlinkClick>
              </a:rPr>
              <a:t>https://github.com/1abhijitdas1/IBMDataScience/blob/61c43b7231f5ca0c74a54ad678b1c5acc75d74a5/Build%20an%20Interactive%20Dashboard%20with%20Ploty%20Dash.</a:t>
            </a:r>
            <a:r>
              <a:rPr lang="en-US" b="1" dirty="0">
                <a:solidFill>
                  <a:srgbClr val="0B49CB"/>
                </a:solidFill>
                <a:hlinkClick r:id="rId3">
                  <a:extLst>
                    <a:ext uri="{A12FA001-AC4F-418D-AE19-62706E023703}">
                      <ahyp:hlinkClr xmlns:ahyp="http://schemas.microsoft.com/office/drawing/2018/hyperlinkcolor" val="tx"/>
                    </a:ext>
                  </a:extLst>
                </a:hlinkClick>
              </a:rPr>
              <a:t>txt</a:t>
            </a:r>
            <a:endParaRPr lang="en-US" b="1" dirty="0">
              <a:solidFill>
                <a:srgbClr val="0B49CB"/>
              </a:solidFill>
            </a:endParaRPr>
          </a:p>
          <a:p>
            <a:endParaRPr lang="en-US" dirty="0"/>
          </a:p>
        </p:txBody>
      </p:sp>
      <p:cxnSp>
        <p:nvCxnSpPr>
          <p:cNvPr id="10" name="Straight Arrow Connector 9">
            <a:extLst>
              <a:ext uri="{FF2B5EF4-FFF2-40B4-BE49-F238E27FC236}">
                <a16:creationId xmlns:a16="http://schemas.microsoft.com/office/drawing/2014/main" id="{DB512343-F26A-8496-8C86-F3CD29A16198}"/>
              </a:ext>
            </a:extLst>
          </p:cNvPr>
          <p:cNvCxnSpPr/>
          <p:nvPr/>
        </p:nvCxnSpPr>
        <p:spPr>
          <a:xfrm>
            <a:off x="2720898" y="2821259"/>
            <a:ext cx="2241395" cy="895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00638C1C-12C4-C9D5-CDE0-13B3FC3B41F1}"/>
              </a:ext>
            </a:extLst>
          </p:cNvPr>
          <p:cNvSpPr txBox="1"/>
          <p:nvPr/>
        </p:nvSpPr>
        <p:spPr>
          <a:xfrm>
            <a:off x="936171" y="1599923"/>
            <a:ext cx="9742715" cy="1938992"/>
          </a:xfrm>
          <a:prstGeom prst="rect">
            <a:avLst/>
          </a:prstGeom>
          <a:noFill/>
        </p:spPr>
        <p:txBody>
          <a:bodyPr wrap="square">
            <a:spAutoFit/>
          </a:bodyPr>
          <a:lstStyle/>
          <a:p>
            <a:pPr algn="l"/>
            <a:r>
              <a:rPr lang="en-US" sz="2000" b="1" dirty="0"/>
              <a:t>Perform exploratory Data Analysis and determine Training Labels</a:t>
            </a:r>
          </a:p>
          <a:p>
            <a:pPr algn="l">
              <a:buFont typeface="Arial" panose="020B0604020202020204" pitchFamily="34" charset="0"/>
              <a:buChar char="•"/>
            </a:pPr>
            <a:r>
              <a:rPr lang="en-US" sz="2000" b="1" dirty="0"/>
              <a:t>create a column for the class</a:t>
            </a:r>
          </a:p>
          <a:p>
            <a:pPr algn="l">
              <a:buFont typeface="Arial" panose="020B0604020202020204" pitchFamily="34" charset="0"/>
              <a:buChar char="•"/>
            </a:pPr>
            <a:r>
              <a:rPr lang="en-US" sz="2000" b="1" dirty="0"/>
              <a:t>Standardize the data</a:t>
            </a:r>
          </a:p>
          <a:p>
            <a:pPr algn="l">
              <a:buFont typeface="Arial" panose="020B0604020202020204" pitchFamily="34" charset="0"/>
              <a:buChar char="•"/>
            </a:pPr>
            <a:r>
              <a:rPr lang="en-US" sz="2000" b="1" dirty="0"/>
              <a:t>Split into training data and test data</a:t>
            </a:r>
          </a:p>
          <a:p>
            <a:pPr algn="l"/>
            <a:r>
              <a:rPr lang="en-US" sz="2000" b="1" dirty="0"/>
              <a:t>-Find best Hyperparameter for SVM, Classification Trees and Logistic Regression</a:t>
            </a:r>
          </a:p>
          <a:p>
            <a:pPr algn="l">
              <a:buFont typeface="Arial" panose="020B0604020202020204" pitchFamily="34" charset="0"/>
              <a:buChar char="•"/>
            </a:pPr>
            <a:r>
              <a:rPr lang="en-US" sz="2000" b="1" dirty="0"/>
              <a:t>Find the method performs best using test data</a:t>
            </a:r>
          </a:p>
        </p:txBody>
      </p:sp>
      <p:sp>
        <p:nvSpPr>
          <p:cNvPr id="8" name="TextBox 7">
            <a:extLst>
              <a:ext uri="{FF2B5EF4-FFF2-40B4-BE49-F238E27FC236}">
                <a16:creationId xmlns:a16="http://schemas.microsoft.com/office/drawing/2014/main" id="{A2F23319-19D0-3900-CE18-96D2F0D79A00}"/>
              </a:ext>
            </a:extLst>
          </p:cNvPr>
          <p:cNvSpPr txBox="1"/>
          <p:nvPr/>
        </p:nvSpPr>
        <p:spPr>
          <a:xfrm>
            <a:off x="2525486" y="4657912"/>
            <a:ext cx="6836229" cy="1200329"/>
          </a:xfrm>
          <a:prstGeom prst="rect">
            <a:avLst/>
          </a:prstGeom>
          <a:noFill/>
        </p:spPr>
        <p:txBody>
          <a:bodyPr wrap="square">
            <a:spAutoFit/>
          </a:bodyPr>
          <a:lstStyle/>
          <a:p>
            <a:r>
              <a:rPr lang="en-US" b="1" dirty="0">
                <a:hlinkClick r:id="rId3"/>
              </a:rPr>
              <a:t>https://github.com/1abhijitdas1/IBMDataScience/blob/61c43b7231f5ca0c74a54ad678b1c5acc75d74a5/SpaceX_Machine%20Learning%20Prediction.ipynb</a:t>
            </a:r>
            <a:endParaRPr lang="en-US" b="1" dirty="0"/>
          </a:p>
          <a:p>
            <a:endParaRPr lang="en-US" dirty="0"/>
          </a:p>
        </p:txBody>
      </p:sp>
      <p:cxnSp>
        <p:nvCxnSpPr>
          <p:cNvPr id="10" name="Straight Arrow Connector 9">
            <a:extLst>
              <a:ext uri="{FF2B5EF4-FFF2-40B4-BE49-F238E27FC236}">
                <a16:creationId xmlns:a16="http://schemas.microsoft.com/office/drawing/2014/main" id="{D7FE2CEC-58B7-C6F0-EFEC-914726729997}"/>
              </a:ext>
            </a:extLst>
          </p:cNvPr>
          <p:cNvCxnSpPr>
            <a:cxnSpLocks/>
          </p:cNvCxnSpPr>
          <p:nvPr/>
        </p:nvCxnSpPr>
        <p:spPr>
          <a:xfrm>
            <a:off x="2416629" y="3738215"/>
            <a:ext cx="1785257" cy="75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 EDA</a:t>
            </a:r>
            <a:endParaRPr lang="en-US" dirty="0">
              <a:solidFill>
                <a:srgbClr val="0B49CB"/>
              </a:solidFill>
            </a:endParaRPr>
          </a:p>
        </p:txBody>
      </p:sp>
      <p:pic>
        <p:nvPicPr>
          <p:cNvPr id="3" name="Picture 2">
            <a:extLst>
              <a:ext uri="{FF2B5EF4-FFF2-40B4-BE49-F238E27FC236}">
                <a16:creationId xmlns:a16="http://schemas.microsoft.com/office/drawing/2014/main" id="{4016CCE4-0E44-CB94-5AF0-0ED357FDEA2A}"/>
              </a:ext>
            </a:extLst>
          </p:cNvPr>
          <p:cNvPicPr>
            <a:picLocks noChangeAspect="1"/>
          </p:cNvPicPr>
          <p:nvPr/>
        </p:nvPicPr>
        <p:blipFill>
          <a:blip r:embed="rId4"/>
          <a:stretch>
            <a:fillRect/>
          </a:stretch>
        </p:blipFill>
        <p:spPr>
          <a:xfrm>
            <a:off x="392426" y="1529665"/>
            <a:ext cx="5916737" cy="3303591"/>
          </a:xfrm>
          <a:prstGeom prst="rect">
            <a:avLst/>
          </a:prstGeom>
        </p:spPr>
      </p:pic>
      <p:pic>
        <p:nvPicPr>
          <p:cNvPr id="6" name="Picture 5">
            <a:extLst>
              <a:ext uri="{FF2B5EF4-FFF2-40B4-BE49-F238E27FC236}">
                <a16:creationId xmlns:a16="http://schemas.microsoft.com/office/drawing/2014/main" id="{CFB04A2D-F563-FDEE-1114-32EA75840127}"/>
              </a:ext>
            </a:extLst>
          </p:cNvPr>
          <p:cNvPicPr>
            <a:picLocks noChangeAspect="1"/>
          </p:cNvPicPr>
          <p:nvPr/>
        </p:nvPicPr>
        <p:blipFill>
          <a:blip r:embed="rId5"/>
          <a:stretch>
            <a:fillRect/>
          </a:stretch>
        </p:blipFill>
        <p:spPr>
          <a:xfrm>
            <a:off x="6498770" y="1593161"/>
            <a:ext cx="5300804" cy="330359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Folium</a:t>
            </a:r>
            <a:endParaRPr lang="en-US" dirty="0">
              <a:solidFill>
                <a:srgbClr val="0B49CB"/>
              </a:solidFill>
            </a:endParaRPr>
          </a:p>
        </p:txBody>
      </p:sp>
      <p:pic>
        <p:nvPicPr>
          <p:cNvPr id="3" name="Picture 2">
            <a:extLst>
              <a:ext uri="{FF2B5EF4-FFF2-40B4-BE49-F238E27FC236}">
                <a16:creationId xmlns:a16="http://schemas.microsoft.com/office/drawing/2014/main" id="{79EDA1C8-A112-FF36-9311-2AE51CFF7C65}"/>
              </a:ext>
            </a:extLst>
          </p:cNvPr>
          <p:cNvPicPr>
            <a:picLocks noChangeAspect="1"/>
          </p:cNvPicPr>
          <p:nvPr/>
        </p:nvPicPr>
        <p:blipFill>
          <a:blip r:embed="rId4"/>
          <a:stretch>
            <a:fillRect/>
          </a:stretch>
        </p:blipFill>
        <p:spPr>
          <a:xfrm>
            <a:off x="640232" y="1709057"/>
            <a:ext cx="5270711" cy="3143351"/>
          </a:xfrm>
          <a:prstGeom prst="rect">
            <a:avLst/>
          </a:prstGeom>
        </p:spPr>
      </p:pic>
      <p:pic>
        <p:nvPicPr>
          <p:cNvPr id="6" name="Picture 5">
            <a:extLst>
              <a:ext uri="{FF2B5EF4-FFF2-40B4-BE49-F238E27FC236}">
                <a16:creationId xmlns:a16="http://schemas.microsoft.com/office/drawing/2014/main" id="{A8C7CB3C-B6B7-7EE1-D743-BC9868F94BFE}"/>
              </a:ext>
            </a:extLst>
          </p:cNvPr>
          <p:cNvPicPr>
            <a:picLocks noChangeAspect="1"/>
          </p:cNvPicPr>
          <p:nvPr/>
        </p:nvPicPr>
        <p:blipFill>
          <a:blip r:embed="rId5"/>
          <a:stretch>
            <a:fillRect/>
          </a:stretch>
        </p:blipFill>
        <p:spPr>
          <a:xfrm>
            <a:off x="6027811" y="1709057"/>
            <a:ext cx="5555010" cy="3220724"/>
          </a:xfrm>
          <a:prstGeom prst="rect">
            <a:avLst/>
          </a:prstGeom>
        </p:spPr>
      </p:pic>
    </p:spTree>
    <p:extLst>
      <p:ext uri="{BB962C8B-B14F-4D97-AF65-F5344CB8AC3E}">
        <p14:creationId xmlns:p14="http://schemas.microsoft.com/office/powerpoint/2010/main" val="396980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ML Classification</a:t>
            </a:r>
            <a:endParaRPr lang="en-US" dirty="0">
              <a:solidFill>
                <a:srgbClr val="0B49CB"/>
              </a:solidFill>
            </a:endParaRPr>
          </a:p>
        </p:txBody>
      </p:sp>
      <p:pic>
        <p:nvPicPr>
          <p:cNvPr id="3" name="Picture 2">
            <a:extLst>
              <a:ext uri="{FF2B5EF4-FFF2-40B4-BE49-F238E27FC236}">
                <a16:creationId xmlns:a16="http://schemas.microsoft.com/office/drawing/2014/main" id="{4808CA86-05DF-CBAE-EC75-1DF08D007778}"/>
              </a:ext>
            </a:extLst>
          </p:cNvPr>
          <p:cNvPicPr>
            <a:picLocks noChangeAspect="1"/>
          </p:cNvPicPr>
          <p:nvPr/>
        </p:nvPicPr>
        <p:blipFill>
          <a:blip r:embed="rId4"/>
          <a:stretch>
            <a:fillRect/>
          </a:stretch>
        </p:blipFill>
        <p:spPr>
          <a:xfrm>
            <a:off x="653126" y="2249204"/>
            <a:ext cx="3650753" cy="2359591"/>
          </a:xfrm>
          <a:prstGeom prst="rect">
            <a:avLst/>
          </a:prstGeom>
        </p:spPr>
      </p:pic>
      <p:pic>
        <p:nvPicPr>
          <p:cNvPr id="6" name="Picture 5">
            <a:extLst>
              <a:ext uri="{FF2B5EF4-FFF2-40B4-BE49-F238E27FC236}">
                <a16:creationId xmlns:a16="http://schemas.microsoft.com/office/drawing/2014/main" id="{0F8FAD63-423E-A741-B71B-8BE8FE5E7163}"/>
              </a:ext>
            </a:extLst>
          </p:cNvPr>
          <p:cNvPicPr>
            <a:picLocks noChangeAspect="1"/>
          </p:cNvPicPr>
          <p:nvPr/>
        </p:nvPicPr>
        <p:blipFill>
          <a:blip r:embed="rId5"/>
          <a:stretch>
            <a:fillRect/>
          </a:stretch>
        </p:blipFill>
        <p:spPr>
          <a:xfrm>
            <a:off x="4452257" y="1342527"/>
            <a:ext cx="7260772" cy="3905703"/>
          </a:xfrm>
          <a:prstGeom prst="rect">
            <a:avLst/>
          </a:prstGeom>
        </p:spPr>
      </p:pic>
    </p:spTree>
    <p:extLst>
      <p:ext uri="{BB962C8B-B14F-4D97-AF65-F5344CB8AC3E}">
        <p14:creationId xmlns:p14="http://schemas.microsoft.com/office/powerpoint/2010/main" val="1964017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16849FE-43C3-D7C3-FEC4-619632905D7E}"/>
              </a:ext>
            </a:extLst>
          </p:cNvPr>
          <p:cNvPicPr>
            <a:picLocks noChangeAspect="1"/>
          </p:cNvPicPr>
          <p:nvPr/>
        </p:nvPicPr>
        <p:blipFill>
          <a:blip r:embed="rId3"/>
          <a:stretch>
            <a:fillRect/>
          </a:stretch>
        </p:blipFill>
        <p:spPr>
          <a:xfrm>
            <a:off x="838199" y="1289872"/>
            <a:ext cx="10515601" cy="473570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58DB70A-3BC0-B1AB-4DA6-FD3D9899E835}"/>
              </a:ext>
            </a:extLst>
          </p:cNvPr>
          <p:cNvPicPr>
            <a:picLocks noChangeAspect="1"/>
          </p:cNvPicPr>
          <p:nvPr/>
        </p:nvPicPr>
        <p:blipFill>
          <a:blip r:embed="rId3"/>
          <a:stretch>
            <a:fillRect/>
          </a:stretch>
        </p:blipFill>
        <p:spPr>
          <a:xfrm>
            <a:off x="770011" y="1393370"/>
            <a:ext cx="10687961" cy="450093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34C83C6-CC1D-D2A1-846A-3295E4CD69F1}"/>
              </a:ext>
            </a:extLst>
          </p:cNvPr>
          <p:cNvPicPr>
            <a:picLocks noChangeAspect="1"/>
          </p:cNvPicPr>
          <p:nvPr/>
        </p:nvPicPr>
        <p:blipFill>
          <a:blip r:embed="rId3"/>
          <a:stretch>
            <a:fillRect/>
          </a:stretch>
        </p:blipFill>
        <p:spPr>
          <a:xfrm>
            <a:off x="2160185" y="1379197"/>
            <a:ext cx="7926187" cy="504801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195E3C7-B047-E399-B229-1D1F0CA65805}"/>
              </a:ext>
            </a:extLst>
          </p:cNvPr>
          <p:cNvPicPr>
            <a:picLocks noChangeAspect="1"/>
          </p:cNvPicPr>
          <p:nvPr/>
        </p:nvPicPr>
        <p:blipFill>
          <a:blip r:embed="rId3"/>
          <a:stretch>
            <a:fillRect/>
          </a:stretch>
        </p:blipFill>
        <p:spPr>
          <a:xfrm>
            <a:off x="427834" y="1393371"/>
            <a:ext cx="11336332" cy="46322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9998C9B-3E69-56F3-A874-2F39A2AD9E56}"/>
              </a:ext>
            </a:extLst>
          </p:cNvPr>
          <p:cNvPicPr>
            <a:picLocks noChangeAspect="1"/>
          </p:cNvPicPr>
          <p:nvPr/>
        </p:nvPicPr>
        <p:blipFill>
          <a:blip r:embed="rId3"/>
          <a:stretch>
            <a:fillRect/>
          </a:stretch>
        </p:blipFill>
        <p:spPr>
          <a:xfrm>
            <a:off x="237307" y="1447800"/>
            <a:ext cx="11717385" cy="457777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33BB377-B6F0-5013-8613-71484742D8C6}"/>
              </a:ext>
            </a:extLst>
          </p:cNvPr>
          <p:cNvPicPr>
            <a:picLocks noChangeAspect="1"/>
          </p:cNvPicPr>
          <p:nvPr/>
        </p:nvPicPr>
        <p:blipFill>
          <a:blip r:embed="rId3"/>
          <a:stretch>
            <a:fillRect/>
          </a:stretch>
        </p:blipFill>
        <p:spPr>
          <a:xfrm>
            <a:off x="1339062" y="1312637"/>
            <a:ext cx="9377497" cy="521652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05F613F-07EB-80B4-661D-97E2EE3760D2}"/>
              </a:ext>
            </a:extLst>
          </p:cNvPr>
          <p:cNvPicPr>
            <a:picLocks noChangeAspect="1"/>
          </p:cNvPicPr>
          <p:nvPr/>
        </p:nvPicPr>
        <p:blipFill>
          <a:blip r:embed="rId3"/>
          <a:stretch>
            <a:fillRect/>
          </a:stretch>
        </p:blipFill>
        <p:spPr>
          <a:xfrm>
            <a:off x="437996" y="1508257"/>
            <a:ext cx="11179629" cy="451731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220FF0E-9BF9-BE60-67A6-29ECB1E38BF2}"/>
              </a:ext>
            </a:extLst>
          </p:cNvPr>
          <p:cNvPicPr>
            <a:picLocks noChangeAspect="1"/>
          </p:cNvPicPr>
          <p:nvPr/>
        </p:nvPicPr>
        <p:blipFill>
          <a:blip r:embed="rId3"/>
          <a:stretch>
            <a:fillRect/>
          </a:stretch>
        </p:blipFill>
        <p:spPr>
          <a:xfrm>
            <a:off x="203965" y="1600200"/>
            <a:ext cx="11784070" cy="442537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69011C7-F2E8-E15D-E205-AD273FB7579A}"/>
              </a:ext>
            </a:extLst>
          </p:cNvPr>
          <p:cNvPicPr>
            <a:picLocks noChangeAspect="1"/>
          </p:cNvPicPr>
          <p:nvPr/>
        </p:nvPicPr>
        <p:blipFill>
          <a:blip r:embed="rId3"/>
          <a:stretch>
            <a:fillRect/>
          </a:stretch>
        </p:blipFill>
        <p:spPr>
          <a:xfrm>
            <a:off x="402770" y="1595181"/>
            <a:ext cx="11201401" cy="366763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40DA591-FC4D-DD4A-78EB-D7C0DCEBAB93}"/>
              </a:ext>
            </a:extLst>
          </p:cNvPr>
          <p:cNvPicPr>
            <a:picLocks noChangeAspect="1"/>
          </p:cNvPicPr>
          <p:nvPr/>
        </p:nvPicPr>
        <p:blipFill>
          <a:blip r:embed="rId3"/>
          <a:stretch>
            <a:fillRect/>
          </a:stretch>
        </p:blipFill>
        <p:spPr>
          <a:xfrm>
            <a:off x="337457" y="1642813"/>
            <a:ext cx="11120516" cy="357237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585566"/>
            <a:ext cx="10082723" cy="464082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a:t>
            </a:r>
            <a:r>
              <a:rPr lang="en-US" sz="1800" b="1" dirty="0">
                <a:solidFill>
                  <a:srgbClr val="0B49CB"/>
                </a:solidFill>
                <a:latin typeface="+mn-lt"/>
              </a:rPr>
              <a:t>In this project, we will predict if the Falcon 9 first stage will land successfully. </a:t>
            </a:r>
          </a:p>
          <a:p>
            <a:pPr marL="0" indent="0" algn="just">
              <a:lnSpc>
                <a:spcPct val="100000"/>
              </a:lnSpc>
              <a:spcBef>
                <a:spcPts val="1400"/>
              </a:spcBef>
              <a:buNone/>
            </a:pPr>
            <a:r>
              <a:rPr lang="en-US" sz="1800" dirty="0">
                <a:solidFill>
                  <a:schemeClr val="accent3">
                    <a:lumMod val="25000"/>
                  </a:schemeClr>
                </a:solidFill>
                <a:latin typeface="+mn-lt"/>
              </a:rPr>
              <a:t>The methodologies employed include:</a:t>
            </a:r>
          </a:p>
          <a:p>
            <a:pPr algn="just">
              <a:lnSpc>
                <a:spcPct val="100000"/>
              </a:lnSpc>
              <a:spcBef>
                <a:spcPts val="1400"/>
              </a:spcBef>
              <a:buFont typeface="Wingdings" panose="05000000000000000000" pitchFamily="2" charset="2"/>
              <a:buChar char="q"/>
            </a:pPr>
            <a:r>
              <a:rPr lang="en-US" sz="1800" dirty="0">
                <a:solidFill>
                  <a:schemeClr val="accent3">
                    <a:lumMod val="25000"/>
                  </a:schemeClr>
                </a:solidFill>
                <a:latin typeface="+mn-lt"/>
              </a:rPr>
              <a:t> Data Sourcing using API calls and Web scraping</a:t>
            </a:r>
          </a:p>
          <a:p>
            <a:pPr algn="just">
              <a:lnSpc>
                <a:spcPct val="100000"/>
              </a:lnSpc>
              <a:spcBef>
                <a:spcPts val="1400"/>
              </a:spcBef>
              <a:buFont typeface="Wingdings" panose="05000000000000000000" pitchFamily="2" charset="2"/>
              <a:buChar char="q"/>
            </a:pPr>
            <a:r>
              <a:rPr lang="en-US" sz="1800" dirty="0">
                <a:solidFill>
                  <a:schemeClr val="accent3">
                    <a:lumMod val="25000"/>
                  </a:schemeClr>
                </a:solidFill>
                <a:latin typeface="+mn-lt"/>
              </a:rPr>
              <a:t>Data Wrangling</a:t>
            </a:r>
          </a:p>
          <a:p>
            <a:pPr algn="just">
              <a:lnSpc>
                <a:spcPct val="100000"/>
              </a:lnSpc>
              <a:spcBef>
                <a:spcPts val="1400"/>
              </a:spcBef>
              <a:buFont typeface="Wingdings" panose="05000000000000000000" pitchFamily="2" charset="2"/>
              <a:buChar char="q"/>
            </a:pPr>
            <a:r>
              <a:rPr lang="en-US" sz="1800" dirty="0">
                <a:solidFill>
                  <a:schemeClr val="accent3">
                    <a:lumMod val="25000"/>
                  </a:schemeClr>
                </a:solidFill>
                <a:latin typeface="+mn-lt"/>
              </a:rPr>
              <a:t>Exploratory Data Analysis using Visualization Libraries and SQL</a:t>
            </a:r>
          </a:p>
          <a:p>
            <a:pPr algn="just">
              <a:lnSpc>
                <a:spcPct val="100000"/>
              </a:lnSpc>
              <a:spcBef>
                <a:spcPts val="1400"/>
              </a:spcBef>
              <a:buFont typeface="Wingdings" panose="05000000000000000000" pitchFamily="2" charset="2"/>
              <a:buChar char="q"/>
            </a:pPr>
            <a:r>
              <a:rPr lang="en-US" sz="1800" dirty="0">
                <a:solidFill>
                  <a:schemeClr val="accent3">
                    <a:lumMod val="25000"/>
                  </a:schemeClr>
                </a:solidFill>
                <a:latin typeface="+mn-lt"/>
              </a:rPr>
              <a:t>Building Dashboards using Folium, Dash and Plotly</a:t>
            </a:r>
          </a:p>
          <a:p>
            <a:pPr algn="just">
              <a:lnSpc>
                <a:spcPct val="100000"/>
              </a:lnSpc>
              <a:spcBef>
                <a:spcPts val="1400"/>
              </a:spcBef>
              <a:buFont typeface="Wingdings" panose="05000000000000000000" pitchFamily="2" charset="2"/>
              <a:buChar char="q"/>
            </a:pPr>
            <a:r>
              <a:rPr lang="en-US" sz="1800" dirty="0">
                <a:solidFill>
                  <a:schemeClr val="accent3">
                    <a:lumMod val="25000"/>
                  </a:schemeClr>
                </a:solidFill>
                <a:latin typeface="+mn-lt"/>
              </a:rPr>
              <a:t>Machine Learning Algorithms for classification Problem in hand</a:t>
            </a:r>
          </a:p>
          <a:p>
            <a:pPr algn="just">
              <a:lnSpc>
                <a:spcPct val="100000"/>
              </a:lnSpc>
              <a:spcBef>
                <a:spcPts val="1400"/>
              </a:spcBef>
            </a:pPr>
            <a:r>
              <a:rPr lang="en-US" sz="2200" dirty="0">
                <a:solidFill>
                  <a:schemeClr val="accent3">
                    <a:lumMod val="25000"/>
                  </a:schemeClr>
                </a:solidFill>
                <a:latin typeface="Abadi" panose="020B0604020104020204" pitchFamily="34" charset="0"/>
              </a:rPr>
              <a:t>Summary of all results : </a:t>
            </a:r>
            <a:r>
              <a:rPr lang="en-US" sz="1800" b="1" dirty="0">
                <a:solidFill>
                  <a:srgbClr val="0B49CB"/>
                </a:solidFill>
                <a:latin typeface="+mn-lt"/>
              </a:rPr>
              <a:t>Decision Tree purportedly is the best ML Algorithm to predict the outcome. This follows from looking at the evaluation metrics of all ML Algorithms in the Jupyter Notebook.</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B067DD2-A209-CC6B-0484-72BDDAD349B2}"/>
              </a:ext>
            </a:extLst>
          </p:cNvPr>
          <p:cNvPicPr>
            <a:picLocks noChangeAspect="1"/>
          </p:cNvPicPr>
          <p:nvPr/>
        </p:nvPicPr>
        <p:blipFill>
          <a:blip r:embed="rId3"/>
          <a:stretch>
            <a:fillRect/>
          </a:stretch>
        </p:blipFill>
        <p:spPr>
          <a:xfrm>
            <a:off x="609599" y="1376076"/>
            <a:ext cx="10848373" cy="410584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726DBB1-C812-B4F3-48D4-19191FF3A7BA}"/>
              </a:ext>
            </a:extLst>
          </p:cNvPr>
          <p:cNvPicPr>
            <a:picLocks noChangeAspect="1"/>
          </p:cNvPicPr>
          <p:nvPr/>
        </p:nvPicPr>
        <p:blipFill>
          <a:blip r:embed="rId3"/>
          <a:stretch>
            <a:fillRect/>
          </a:stretch>
        </p:blipFill>
        <p:spPr>
          <a:xfrm>
            <a:off x="770011" y="1445405"/>
            <a:ext cx="10687962" cy="446553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E8B0A62-B8A2-36A9-4A56-C69A521BFFE8}"/>
              </a:ext>
            </a:extLst>
          </p:cNvPr>
          <p:cNvPicPr>
            <a:picLocks noChangeAspect="1"/>
          </p:cNvPicPr>
          <p:nvPr/>
        </p:nvPicPr>
        <p:blipFill>
          <a:blip r:embed="rId3"/>
          <a:stretch>
            <a:fillRect/>
          </a:stretch>
        </p:blipFill>
        <p:spPr>
          <a:xfrm>
            <a:off x="770011" y="1585655"/>
            <a:ext cx="10687961" cy="368668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5B42549-D418-2DEA-35C2-4533E08BD96B}"/>
              </a:ext>
            </a:extLst>
          </p:cNvPr>
          <p:cNvPicPr>
            <a:picLocks noChangeAspect="1"/>
          </p:cNvPicPr>
          <p:nvPr/>
        </p:nvPicPr>
        <p:blipFill>
          <a:blip r:embed="rId3"/>
          <a:stretch>
            <a:fillRect/>
          </a:stretch>
        </p:blipFill>
        <p:spPr>
          <a:xfrm>
            <a:off x="734028" y="1567542"/>
            <a:ext cx="10723944" cy="427808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BCDB50D-9404-904D-36A9-6AC63CFD0839}"/>
              </a:ext>
            </a:extLst>
          </p:cNvPr>
          <p:cNvPicPr>
            <a:picLocks noChangeAspect="1"/>
          </p:cNvPicPr>
          <p:nvPr/>
        </p:nvPicPr>
        <p:blipFill>
          <a:blip r:embed="rId3"/>
          <a:stretch>
            <a:fillRect/>
          </a:stretch>
        </p:blipFill>
        <p:spPr>
          <a:xfrm>
            <a:off x="654948" y="1295045"/>
            <a:ext cx="10745726" cy="452318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7693ACF-8DA6-FE3A-E2DD-BF2BFF3391E9}"/>
              </a:ext>
            </a:extLst>
          </p:cNvPr>
          <p:cNvPicPr>
            <a:picLocks noChangeAspect="1"/>
          </p:cNvPicPr>
          <p:nvPr/>
        </p:nvPicPr>
        <p:blipFill>
          <a:blip r:embed="rId3"/>
          <a:stretch>
            <a:fillRect/>
          </a:stretch>
        </p:blipFill>
        <p:spPr>
          <a:xfrm>
            <a:off x="1747715" y="1329698"/>
            <a:ext cx="8696570" cy="46958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7C2E0A43-59B4-FAD9-FCFB-8BEC6A28E185}"/>
              </a:ext>
            </a:extLst>
          </p:cNvPr>
          <p:cNvPicPr>
            <a:picLocks noChangeAspect="1"/>
          </p:cNvPicPr>
          <p:nvPr/>
        </p:nvPicPr>
        <p:blipFill>
          <a:blip r:embed="rId3"/>
          <a:stretch>
            <a:fillRect/>
          </a:stretch>
        </p:blipFill>
        <p:spPr>
          <a:xfrm>
            <a:off x="1479158" y="1577556"/>
            <a:ext cx="9097306" cy="430179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6DF176BA-BA84-F2B0-2333-9002EEB307A0}"/>
              </a:ext>
            </a:extLst>
          </p:cNvPr>
          <p:cNvPicPr>
            <a:picLocks noChangeAspect="1"/>
          </p:cNvPicPr>
          <p:nvPr/>
        </p:nvPicPr>
        <p:blipFill>
          <a:blip r:embed="rId3"/>
          <a:stretch>
            <a:fillRect/>
          </a:stretch>
        </p:blipFill>
        <p:spPr>
          <a:xfrm>
            <a:off x="1495552" y="1741714"/>
            <a:ext cx="9200895" cy="457763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B8FB1174-23FB-1612-E2E0-322E809BCC71}"/>
              </a:ext>
            </a:extLst>
          </p:cNvPr>
          <p:cNvPicPr>
            <a:picLocks noChangeAspect="1"/>
          </p:cNvPicPr>
          <p:nvPr/>
        </p:nvPicPr>
        <p:blipFill>
          <a:blip r:embed="rId3"/>
          <a:stretch>
            <a:fillRect/>
          </a:stretch>
        </p:blipFill>
        <p:spPr>
          <a:xfrm>
            <a:off x="1670635" y="1426029"/>
            <a:ext cx="8551052" cy="512546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32857"/>
            <a:ext cx="10499275" cy="4392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1800" b="1" dirty="0">
                <a:solidFill>
                  <a:srgbClr val="0B49CB"/>
                </a:solidFill>
                <a:latin typeface="+mn-lt"/>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lgn="just">
              <a:spcBef>
                <a:spcPts val="1400"/>
              </a:spcBef>
              <a:buNone/>
            </a:pPr>
            <a:r>
              <a:rPr lang="en-US" sz="1800" b="1" dirty="0">
                <a:latin typeface="+mn-lt"/>
              </a:rPr>
              <a:t>Utilize  machine learning algorithms to build a predictive model to help answer the above question in hand</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EE20D17B-AD05-63E6-76A5-F2C8C85D50E0}"/>
              </a:ext>
            </a:extLst>
          </p:cNvPr>
          <p:cNvPicPr>
            <a:picLocks noChangeAspect="1"/>
          </p:cNvPicPr>
          <p:nvPr/>
        </p:nvPicPr>
        <p:blipFill>
          <a:blip r:embed="rId3"/>
          <a:stretch>
            <a:fillRect/>
          </a:stretch>
        </p:blipFill>
        <p:spPr>
          <a:xfrm>
            <a:off x="794598" y="1545771"/>
            <a:ext cx="10515600" cy="391885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CB5FAB28-3E97-5F1F-A0B1-545778882FFA}"/>
              </a:ext>
            </a:extLst>
          </p:cNvPr>
          <p:cNvPicPr>
            <a:picLocks noChangeAspect="1"/>
          </p:cNvPicPr>
          <p:nvPr/>
        </p:nvPicPr>
        <p:blipFill>
          <a:blip r:embed="rId3"/>
          <a:stretch>
            <a:fillRect/>
          </a:stretch>
        </p:blipFill>
        <p:spPr>
          <a:xfrm>
            <a:off x="635175" y="2056906"/>
            <a:ext cx="10650436" cy="313589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3A1EA37D-058A-DF6F-D5E8-B3175B0D6D5D}"/>
              </a:ext>
            </a:extLst>
          </p:cNvPr>
          <p:cNvPicPr>
            <a:picLocks noChangeAspect="1"/>
          </p:cNvPicPr>
          <p:nvPr/>
        </p:nvPicPr>
        <p:blipFill>
          <a:blip r:embed="rId3"/>
          <a:stretch>
            <a:fillRect/>
          </a:stretch>
        </p:blipFill>
        <p:spPr>
          <a:xfrm>
            <a:off x="770011" y="1674334"/>
            <a:ext cx="10993384" cy="352474"/>
          </a:xfrm>
          <a:prstGeom prst="rect">
            <a:avLst/>
          </a:prstGeom>
        </p:spPr>
      </p:pic>
      <p:pic>
        <p:nvPicPr>
          <p:cNvPr id="7" name="Picture 6">
            <a:extLst>
              <a:ext uri="{FF2B5EF4-FFF2-40B4-BE49-F238E27FC236}">
                <a16:creationId xmlns:a16="http://schemas.microsoft.com/office/drawing/2014/main" id="{DEB7928D-0DB2-2742-8A70-BF33A9C7C457}"/>
              </a:ext>
            </a:extLst>
          </p:cNvPr>
          <p:cNvPicPr>
            <a:picLocks noChangeAspect="1"/>
          </p:cNvPicPr>
          <p:nvPr/>
        </p:nvPicPr>
        <p:blipFill>
          <a:blip r:embed="rId4"/>
          <a:stretch>
            <a:fillRect/>
          </a:stretch>
        </p:blipFill>
        <p:spPr>
          <a:xfrm>
            <a:off x="770010" y="2314419"/>
            <a:ext cx="10993385" cy="222916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B419E00-FF38-F314-852C-AC00C2FCE1F3}"/>
              </a:ext>
            </a:extLst>
          </p:cNvPr>
          <p:cNvPicPr>
            <a:picLocks noChangeAspect="1"/>
          </p:cNvPicPr>
          <p:nvPr/>
        </p:nvPicPr>
        <p:blipFill>
          <a:blip r:embed="rId3"/>
          <a:stretch>
            <a:fillRect/>
          </a:stretch>
        </p:blipFill>
        <p:spPr>
          <a:xfrm>
            <a:off x="770011" y="1482118"/>
            <a:ext cx="10184421" cy="463001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Decision Tree</a:t>
            </a:r>
            <a:endParaRPr lang="en-US" dirty="0">
              <a:solidFill>
                <a:srgbClr val="0B49CB"/>
              </a:solidFill>
            </a:endParaRPr>
          </a:p>
        </p:txBody>
      </p:sp>
      <p:pic>
        <p:nvPicPr>
          <p:cNvPr id="3" name="Picture 2">
            <a:extLst>
              <a:ext uri="{FF2B5EF4-FFF2-40B4-BE49-F238E27FC236}">
                <a16:creationId xmlns:a16="http://schemas.microsoft.com/office/drawing/2014/main" id="{8F4AB399-C128-EE71-0CB6-A70C613C5EC1}"/>
              </a:ext>
            </a:extLst>
          </p:cNvPr>
          <p:cNvPicPr>
            <a:picLocks noChangeAspect="1"/>
          </p:cNvPicPr>
          <p:nvPr/>
        </p:nvPicPr>
        <p:blipFill>
          <a:blip r:embed="rId3"/>
          <a:stretch>
            <a:fillRect/>
          </a:stretch>
        </p:blipFill>
        <p:spPr>
          <a:xfrm>
            <a:off x="2238437" y="1308391"/>
            <a:ext cx="7134164" cy="511882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TextBox 5">
            <a:extLst>
              <a:ext uri="{FF2B5EF4-FFF2-40B4-BE49-F238E27FC236}">
                <a16:creationId xmlns:a16="http://schemas.microsoft.com/office/drawing/2014/main" id="{0B3D2550-F0C8-6DE3-ACCB-62B495A29DAC}"/>
              </a:ext>
            </a:extLst>
          </p:cNvPr>
          <p:cNvSpPr txBox="1"/>
          <p:nvPr/>
        </p:nvSpPr>
        <p:spPr>
          <a:xfrm>
            <a:off x="2979811" y="2967335"/>
            <a:ext cx="6096000" cy="1569660"/>
          </a:xfrm>
          <a:prstGeom prst="rect">
            <a:avLst/>
          </a:prstGeom>
          <a:noFill/>
        </p:spPr>
        <p:txBody>
          <a:bodyPr wrap="square">
            <a:spAutoFit/>
          </a:bodyPr>
          <a:lstStyle/>
          <a:p>
            <a:pPr algn="just"/>
            <a:r>
              <a:rPr lang="en-US" sz="2400" b="1" dirty="0">
                <a:solidFill>
                  <a:srgbClr val="0B49CB"/>
                </a:solidFill>
                <a:latin typeface="+mn-lt"/>
              </a:rPr>
              <a:t>“Decision Tree purportedly is the best ML Algorithm to predict the outcome. This follows from looking at the evaluation metrics of all ML Algorithms in the Jupyter Notebook”</a:t>
            </a:r>
            <a:endParaRPr lang="en-US" sz="2400" dirty="0"/>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GIT HUB link to Labs: </a:t>
            </a:r>
            <a:r>
              <a:rPr lang="en-US" sz="1600" b="1" dirty="0">
                <a:hlinkClick r:id="rId4"/>
              </a:rPr>
              <a:t>1abhijitdas1/</a:t>
            </a:r>
            <a:r>
              <a:rPr lang="en-US" sz="1600" b="1" dirty="0" err="1">
                <a:hlinkClick r:id="rId4"/>
              </a:rPr>
              <a:t>IBMDataScience</a:t>
            </a:r>
            <a:r>
              <a:rPr lang="en-US" sz="1600" b="1" dirty="0">
                <a:hlinkClick r:id="rId4"/>
              </a:rPr>
              <a:t>: </a:t>
            </a:r>
            <a:r>
              <a:rPr lang="en-US" sz="1600" b="1" dirty="0" err="1">
                <a:hlinkClick r:id="rId4"/>
              </a:rPr>
              <a:t>CapstoneProjectFiles</a:t>
            </a:r>
            <a:r>
              <a:rPr lang="en-US" sz="1600" b="1" dirty="0">
                <a:hlinkClick r:id="rId4"/>
              </a:rPr>
              <a:t> (github.com)</a:t>
            </a:r>
            <a:endParaRPr lang="en-US" sz="1600" b="1"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932132"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600" dirty="0">
                <a:solidFill>
                  <a:srgbClr val="0B49CB"/>
                </a:solidFill>
                <a:latin typeface="Abadi"/>
              </a:rPr>
              <a:t>Executive Summary</a:t>
            </a:r>
          </a:p>
          <a:p>
            <a:pPr>
              <a:lnSpc>
                <a:spcPct val="120000"/>
              </a:lnSpc>
              <a:spcBef>
                <a:spcPts val="1400"/>
              </a:spcBef>
            </a:pPr>
            <a:r>
              <a:rPr lang="en-US" sz="8600" dirty="0">
                <a:solidFill>
                  <a:schemeClr val="accent3">
                    <a:lumMod val="25000"/>
                  </a:schemeClr>
                </a:solidFill>
                <a:latin typeface="Abadi"/>
              </a:rPr>
              <a:t>Data collection methodology: </a:t>
            </a:r>
            <a:r>
              <a:rPr lang="en-US" sz="8600" dirty="0">
                <a:solidFill>
                  <a:srgbClr val="0B49CB"/>
                </a:solidFill>
                <a:latin typeface="Abadi"/>
              </a:rPr>
              <a:t>CRISP – DM</a:t>
            </a:r>
            <a:r>
              <a:rPr lang="en-US" sz="8600" dirty="0">
                <a:solidFill>
                  <a:schemeClr val="accent3">
                    <a:lumMod val="25000"/>
                  </a:schemeClr>
                </a:solidFill>
                <a:latin typeface="Abadi"/>
              </a:rPr>
              <a:t> </a:t>
            </a:r>
            <a:r>
              <a:rPr lang="en-US" sz="8600" dirty="0">
                <a:solidFill>
                  <a:srgbClr val="0B49CB"/>
                </a:solidFill>
                <a:latin typeface="Abadi"/>
              </a:rPr>
              <a:t>(API &amp; Web Scrapping)</a:t>
            </a:r>
          </a:p>
          <a:p>
            <a:pPr>
              <a:lnSpc>
                <a:spcPct val="120000"/>
              </a:lnSpc>
              <a:spcBef>
                <a:spcPts val="1400"/>
              </a:spcBef>
            </a:pPr>
            <a:r>
              <a:rPr lang="en-US" sz="8600" dirty="0">
                <a:solidFill>
                  <a:schemeClr val="accent3">
                    <a:lumMod val="25000"/>
                  </a:schemeClr>
                </a:solidFill>
                <a:latin typeface="Abadi"/>
              </a:rPr>
              <a:t>Perform data wrangling: </a:t>
            </a:r>
            <a:r>
              <a:rPr lang="en-US" sz="8600" dirty="0">
                <a:solidFill>
                  <a:srgbClr val="0B49CB"/>
                </a:solidFill>
                <a:latin typeface="Abadi"/>
              </a:rPr>
              <a:t>Using Pandas and Numpy Library Functions</a:t>
            </a:r>
          </a:p>
          <a:p>
            <a:pPr>
              <a:lnSpc>
                <a:spcPct val="120000"/>
              </a:lnSpc>
              <a:spcBef>
                <a:spcPts val="1400"/>
              </a:spcBef>
            </a:pPr>
            <a:r>
              <a:rPr lang="en-US" sz="8600" dirty="0">
                <a:solidFill>
                  <a:schemeClr val="accent3">
                    <a:lumMod val="25000"/>
                  </a:schemeClr>
                </a:solidFill>
                <a:latin typeface="Abadi"/>
              </a:rPr>
              <a:t>Perform exploratory data analysis (EDA) using: </a:t>
            </a:r>
            <a:r>
              <a:rPr lang="en-US" sz="8600" dirty="0">
                <a:solidFill>
                  <a:srgbClr val="0B49CB"/>
                </a:solidFill>
                <a:latin typeface="Abadi"/>
              </a:rPr>
              <a:t>Visualization and SQL</a:t>
            </a:r>
          </a:p>
          <a:p>
            <a:pPr>
              <a:lnSpc>
                <a:spcPct val="120000"/>
              </a:lnSpc>
              <a:spcBef>
                <a:spcPts val="1400"/>
              </a:spcBef>
            </a:pPr>
            <a:r>
              <a:rPr lang="en-US" sz="8600" dirty="0">
                <a:solidFill>
                  <a:schemeClr val="accent3">
                    <a:lumMod val="25000"/>
                  </a:schemeClr>
                </a:solidFill>
                <a:latin typeface="Abadi"/>
              </a:rPr>
              <a:t>Perform interactive visual analytics using: </a:t>
            </a:r>
            <a:r>
              <a:rPr lang="en-US" sz="8600" dirty="0">
                <a:solidFill>
                  <a:srgbClr val="0B49CB"/>
                </a:solidFill>
                <a:latin typeface="Abadi"/>
              </a:rPr>
              <a:t>Folium, Plotly and  Dash</a:t>
            </a:r>
          </a:p>
          <a:p>
            <a:pPr>
              <a:lnSpc>
                <a:spcPct val="120000"/>
              </a:lnSpc>
              <a:spcBef>
                <a:spcPts val="1400"/>
              </a:spcBef>
            </a:pPr>
            <a:r>
              <a:rPr lang="en-US" sz="8600" dirty="0">
                <a:solidFill>
                  <a:schemeClr val="accent3">
                    <a:lumMod val="25000"/>
                  </a:schemeClr>
                </a:solidFill>
                <a:latin typeface="Abadi"/>
              </a:rPr>
              <a:t>Perform predictive analysis using classification models: </a:t>
            </a:r>
            <a:r>
              <a:rPr lang="en-US" sz="8600" dirty="0">
                <a:solidFill>
                  <a:srgbClr val="0B49CB"/>
                </a:solidFill>
                <a:latin typeface="Abadi"/>
              </a:rPr>
              <a:t>SVM, Decision Trees, KNN and Logistic Regression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6914"/>
            <a:ext cx="11247818" cy="474004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2200" dirty="0">
                <a:solidFill>
                  <a:srgbClr val="0B49CB"/>
                </a:solidFill>
                <a:latin typeface="Abadi" panose="020B0604020104020204" pitchFamily="34" charset="0"/>
              </a:rPr>
              <a:t>Data sets were primarily collected using API calls and Web scrapping</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lnSpc>
                <a:spcPct val="100000"/>
              </a:lnSpc>
              <a:spcBef>
                <a:spcPts val="1400"/>
              </a:spcBef>
              <a:buNone/>
            </a:pPr>
            <a:r>
              <a:rPr lang="en-US" sz="2200" dirty="0">
                <a:solidFill>
                  <a:srgbClr val="0B49CB"/>
                </a:solidFill>
                <a:latin typeface="Abadi" panose="020B0604020104020204" pitchFamily="34" charset="0"/>
              </a:rPr>
              <a:t>Convert a JSON file into a Python Pandas data frame </a:t>
            </a:r>
          </a:p>
          <a:p>
            <a:pPr marL="0" indent="0">
              <a:lnSpc>
                <a:spcPct val="100000"/>
              </a:lnSpc>
              <a:spcBef>
                <a:spcPts val="1400"/>
              </a:spcBef>
              <a:buNone/>
            </a:pPr>
            <a:r>
              <a:rPr lang="en-US" sz="2200" dirty="0">
                <a:solidFill>
                  <a:srgbClr val="0B49CB"/>
                </a:solidFill>
                <a:latin typeface="Abadi" panose="020B0604020104020204" pitchFamily="34" charset="0"/>
              </a:rPr>
              <a:t>Develop Python code to manipulate data in a Pandas data frame</a:t>
            </a:r>
          </a:p>
          <a:p>
            <a:pPr marL="0" indent="0">
              <a:lnSpc>
                <a:spcPct val="100000"/>
              </a:lnSpc>
              <a:spcBef>
                <a:spcPts val="1400"/>
              </a:spcBef>
              <a:buNone/>
            </a:pPr>
            <a:r>
              <a:rPr lang="en-US" sz="2200" dirty="0">
                <a:solidFill>
                  <a:srgbClr val="0B49CB"/>
                </a:solidFill>
                <a:latin typeface="Abadi" panose="020B0604020104020204" pitchFamily="34" charset="0"/>
              </a:rPr>
              <a:t>Utilize  data analysis tools to load a dataset, clean it, and find insights from it using Pandas, Numpy , BeautifulSoup and SciPy Library functions</a:t>
            </a:r>
          </a:p>
          <a:p>
            <a:pPr marL="0" indent="0">
              <a:lnSpc>
                <a:spcPct val="100000"/>
              </a:lnSpc>
              <a:spcBef>
                <a:spcPts val="1400"/>
              </a:spcBef>
              <a:buNone/>
            </a:pPr>
            <a:endParaRPr lang="en-US" sz="2200" dirty="0">
              <a:solidFill>
                <a:srgbClr val="0B49CB"/>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gn="l">
              <a:buFont typeface="Wingdings" panose="05000000000000000000" pitchFamily="2" charset="2"/>
              <a:buChar char="v"/>
            </a:pPr>
            <a:r>
              <a:rPr lang="en-US" sz="2000" b="1" dirty="0">
                <a:solidFill>
                  <a:srgbClr val="0B49CB"/>
                </a:solidFill>
              </a:rPr>
              <a:t>Request to the SpaceX API</a:t>
            </a:r>
          </a:p>
          <a:p>
            <a:pPr algn="l">
              <a:buFont typeface="Wingdings" panose="05000000000000000000" pitchFamily="2" charset="2"/>
              <a:buChar char="v"/>
            </a:pPr>
            <a:r>
              <a:rPr lang="en-US" sz="2000" b="1" dirty="0">
                <a:solidFill>
                  <a:srgbClr val="0B49CB"/>
                </a:solidFill>
              </a:rPr>
              <a:t>Clean the requested data</a:t>
            </a:r>
            <a:endParaRPr lang="en-US" sz="2000" b="1"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AD76989A-C95B-3F25-CAA7-9D10992944CB}"/>
              </a:ext>
            </a:extLst>
          </p:cNvPr>
          <p:cNvSpPr txBox="1"/>
          <p:nvPr/>
        </p:nvSpPr>
        <p:spPr>
          <a:xfrm>
            <a:off x="6074833" y="3250362"/>
            <a:ext cx="5131857" cy="1200329"/>
          </a:xfrm>
          <a:prstGeom prst="rect">
            <a:avLst/>
          </a:prstGeom>
          <a:noFill/>
        </p:spPr>
        <p:txBody>
          <a:bodyPr wrap="square">
            <a:spAutoFit/>
          </a:bodyPr>
          <a:lstStyle/>
          <a:p>
            <a:r>
              <a:rPr lang="en-US" b="1" dirty="0">
                <a:hlinkClick r:id="rId3"/>
              </a:rPr>
              <a:t>https://github.com/1abhijitdas1/IBMDataScience/blob/61c43b7231f5ca0c74a54ad678b1c5acc75d74a5/jupyter-labs-spacex-data-collection-api.ipynb</a:t>
            </a:r>
            <a:endParaRPr lang="en-US" b="1" dirty="0"/>
          </a:p>
          <a:p>
            <a:endParaRPr lang="en-US" b="1" dirty="0"/>
          </a:p>
        </p:txBody>
      </p:sp>
      <p:cxnSp>
        <p:nvCxnSpPr>
          <p:cNvPr id="10" name="Straight Arrow Connector 9">
            <a:extLst>
              <a:ext uri="{FF2B5EF4-FFF2-40B4-BE49-F238E27FC236}">
                <a16:creationId xmlns:a16="http://schemas.microsoft.com/office/drawing/2014/main" id="{D23D673C-5D98-6F2E-0379-AA8D315C1F10}"/>
              </a:ext>
            </a:extLst>
          </p:cNvPr>
          <p:cNvCxnSpPr/>
          <p:nvPr/>
        </p:nvCxnSpPr>
        <p:spPr>
          <a:xfrm flipV="1">
            <a:off x="5127171" y="4136571"/>
            <a:ext cx="2133600" cy="1186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gn="l">
              <a:buFont typeface="Wingdings" panose="05000000000000000000" pitchFamily="2" charset="2"/>
              <a:buChar char="v"/>
            </a:pPr>
            <a:r>
              <a:rPr lang="en-US" sz="1600" b="1" dirty="0">
                <a:solidFill>
                  <a:srgbClr val="0B49CB"/>
                </a:solidFill>
              </a:rPr>
              <a:t>Extract a Falcon 9 launch records HTML table from Wikipedia</a:t>
            </a:r>
          </a:p>
          <a:p>
            <a:pPr algn="l">
              <a:buFont typeface="Wingdings" panose="05000000000000000000" pitchFamily="2" charset="2"/>
              <a:buChar char="v"/>
            </a:pPr>
            <a:r>
              <a:rPr lang="en-US" sz="1600" b="1" dirty="0">
                <a:solidFill>
                  <a:srgbClr val="0B49CB"/>
                </a:solidFill>
              </a:rPr>
              <a:t>Parse the table and convert it into a Pandas data 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extLst>
              <a:ext uri="{FF2B5EF4-FFF2-40B4-BE49-F238E27FC236}">
                <a16:creationId xmlns:a16="http://schemas.microsoft.com/office/drawing/2014/main" id="{0EBC5EE4-66FC-A982-66F8-B3C014505DF6}"/>
              </a:ext>
            </a:extLst>
          </p:cNvPr>
          <p:cNvSpPr txBox="1"/>
          <p:nvPr/>
        </p:nvSpPr>
        <p:spPr>
          <a:xfrm>
            <a:off x="5900057" y="3025192"/>
            <a:ext cx="6096000" cy="1200329"/>
          </a:xfrm>
          <a:prstGeom prst="rect">
            <a:avLst/>
          </a:prstGeom>
          <a:noFill/>
        </p:spPr>
        <p:txBody>
          <a:bodyPr wrap="square">
            <a:spAutoFit/>
          </a:bodyPr>
          <a:lstStyle/>
          <a:p>
            <a:r>
              <a:rPr lang="en-US" b="1" dirty="0">
                <a:solidFill>
                  <a:srgbClr val="0563C1"/>
                </a:solidFill>
                <a:hlinkClick r:id="rId3">
                  <a:extLst>
                    <a:ext uri="{A12FA001-AC4F-418D-AE19-62706E023703}">
                      <ahyp:hlinkClr xmlns:ahyp="http://schemas.microsoft.com/office/drawing/2018/hyperlinkcolor" val="tx"/>
                    </a:ext>
                  </a:extLst>
                </a:hlinkClick>
              </a:rPr>
              <a:t>https://github.com/1abhijitdas1/IBMDataScience/blob/61c43b7231f5ca0c74a54ad678b1c5acc75d74a5/jupyter-labs-webscraping.</a:t>
            </a:r>
            <a:r>
              <a:rPr lang="en-US" b="1" dirty="0">
                <a:solidFill>
                  <a:srgbClr val="0B49CB"/>
                </a:solidFill>
                <a:hlinkClick r:id="rId3">
                  <a:extLst>
                    <a:ext uri="{A12FA001-AC4F-418D-AE19-62706E023703}">
                      <ahyp:hlinkClr xmlns:ahyp="http://schemas.microsoft.com/office/drawing/2018/hyperlinkcolor" val="tx"/>
                    </a:ext>
                  </a:extLst>
                </a:hlinkClick>
              </a:rPr>
              <a:t>ipynb</a:t>
            </a:r>
            <a:endParaRPr lang="en-US" b="1" dirty="0">
              <a:solidFill>
                <a:srgbClr val="0B49CB"/>
              </a:solidFill>
            </a:endParaRPr>
          </a:p>
          <a:p>
            <a:endParaRPr lang="en-US" dirty="0"/>
          </a:p>
        </p:txBody>
      </p:sp>
      <p:cxnSp>
        <p:nvCxnSpPr>
          <p:cNvPr id="9" name="Straight Arrow Connector 8">
            <a:extLst>
              <a:ext uri="{FF2B5EF4-FFF2-40B4-BE49-F238E27FC236}">
                <a16:creationId xmlns:a16="http://schemas.microsoft.com/office/drawing/2014/main" id="{046F8AB5-E462-A2BA-484C-45DF54D2917E}"/>
              </a:ext>
            </a:extLst>
          </p:cNvPr>
          <p:cNvCxnSpPr/>
          <p:nvPr/>
        </p:nvCxnSpPr>
        <p:spPr>
          <a:xfrm flipV="1">
            <a:off x="4376057" y="3907971"/>
            <a:ext cx="1926772" cy="1099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www.w3.org/XML/1998/namespace"/>
    <ds:schemaRef ds:uri="155be751-a274-42e8-93fb-f39d3b9bccc8"/>
    <ds:schemaRef ds:uri="http://schemas.microsoft.com/office/2006/metadata/properties"/>
    <ds:schemaRef ds:uri="http://schemas.openxmlformats.org/package/2006/metadata/core-properties"/>
    <ds:schemaRef ds:uri="http://purl.org/dc/terms/"/>
    <ds:schemaRef ds:uri="f80a141d-92ca-4d3d-9308-f7e7b1d44ce8"/>
    <ds:schemaRef ds:uri="http://schemas.microsoft.com/office/2006/documentManagement/types"/>
    <ds:schemaRef ds:uri="http://purl.org/dc/elements/1.1/"/>
    <ds:schemaRef ds:uri="http://purl.org/dc/dcmitype/"/>
    <ds:schemaRef ds:uri="http://schemas.microsoft.com/office/infopath/2007/PartnerControls"/>
  </ds:schemaRefs>
</ds:datastoreItem>
</file>

<file path=docMetadata/LabelInfo.xml><?xml version="1.0" encoding="utf-8"?>
<clbl:labelList xmlns:clbl="http://schemas.microsoft.com/office/2020/mipLabelMetadata">
  <clbl:label id="{0bfa236d-8472-42aa-9a40-ab46036c5596}" enabled="1" method="Privileged" siteId="{e0793d39-0939-496d-b129-198edd916feb}" contentBits="0" removed="0"/>
</clbl:labelList>
</file>

<file path=docProps/app.xml><?xml version="1.0" encoding="utf-8"?>
<Properties xmlns="http://schemas.openxmlformats.org/officeDocument/2006/extended-properties" xmlns:vt="http://schemas.openxmlformats.org/officeDocument/2006/docPropsVTypes">
  <Template/>
  <TotalTime>221</TotalTime>
  <Words>1380</Words>
  <Application>Microsoft Office PowerPoint</Application>
  <PresentationFormat>Widescreen</PresentationFormat>
  <Paragraphs>176</Paragraphs>
  <Slides>49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IBM Plex Mono SemiBold</vt:lpstr>
      <vt:lpstr>Source Sans Pro</vt:lpstr>
      <vt:lpstr>system-ui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DAS, ABHIJIT</cp:lastModifiedBy>
  <cp:revision>260</cp:revision>
  <dcterms:created xsi:type="dcterms:W3CDTF">2021-04-29T18:58:34Z</dcterms:created>
  <dcterms:modified xsi:type="dcterms:W3CDTF">2024-08-26T08:24:21Z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